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8"/>
  </p:notesMasterIdLst>
  <p:handoutMasterIdLst>
    <p:handoutMasterId r:id="rId59"/>
  </p:handoutMasterIdLst>
  <p:sldIdLst>
    <p:sldId id="394" r:id="rId3"/>
    <p:sldId id="395" r:id="rId4"/>
    <p:sldId id="491" r:id="rId5"/>
    <p:sldId id="514" r:id="rId6"/>
    <p:sldId id="490" r:id="rId7"/>
    <p:sldId id="519" r:id="rId8"/>
    <p:sldId id="492" r:id="rId9"/>
    <p:sldId id="493" r:id="rId10"/>
    <p:sldId id="494" r:id="rId11"/>
    <p:sldId id="444" r:id="rId12"/>
    <p:sldId id="476" r:id="rId13"/>
    <p:sldId id="495" r:id="rId14"/>
    <p:sldId id="445" r:id="rId15"/>
    <p:sldId id="500" r:id="rId16"/>
    <p:sldId id="515" r:id="rId17"/>
    <p:sldId id="503" r:id="rId18"/>
    <p:sldId id="501" r:id="rId19"/>
    <p:sldId id="516" r:id="rId20"/>
    <p:sldId id="447" r:id="rId21"/>
    <p:sldId id="467" r:id="rId22"/>
    <p:sldId id="517" r:id="rId23"/>
    <p:sldId id="453" r:id="rId24"/>
    <p:sldId id="466" r:id="rId25"/>
    <p:sldId id="504" r:id="rId26"/>
    <p:sldId id="505" r:id="rId27"/>
    <p:sldId id="446" r:id="rId28"/>
    <p:sldId id="468" r:id="rId29"/>
    <p:sldId id="480" r:id="rId30"/>
    <p:sldId id="499" r:id="rId31"/>
    <p:sldId id="449" r:id="rId32"/>
    <p:sldId id="496" r:id="rId33"/>
    <p:sldId id="450" r:id="rId34"/>
    <p:sldId id="463" r:id="rId35"/>
    <p:sldId id="469" r:id="rId36"/>
    <p:sldId id="507" r:id="rId37"/>
    <p:sldId id="512" r:id="rId38"/>
    <p:sldId id="508" r:id="rId39"/>
    <p:sldId id="465" r:id="rId40"/>
    <p:sldId id="475" r:id="rId41"/>
    <p:sldId id="509" r:id="rId42"/>
    <p:sldId id="498" r:id="rId43"/>
    <p:sldId id="510" r:id="rId44"/>
    <p:sldId id="511" r:id="rId45"/>
    <p:sldId id="477" r:id="rId46"/>
    <p:sldId id="489" r:id="rId47"/>
    <p:sldId id="454" r:id="rId48"/>
    <p:sldId id="471" r:id="rId49"/>
    <p:sldId id="473" r:id="rId50"/>
    <p:sldId id="481" r:id="rId51"/>
    <p:sldId id="482" r:id="rId52"/>
    <p:sldId id="478" r:id="rId53"/>
    <p:sldId id="488" r:id="rId54"/>
    <p:sldId id="518" r:id="rId55"/>
    <p:sldId id="352" r:id="rId56"/>
    <p:sldId id="393" r:id="rId5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Introduction" id="{E6654949-6FFF-4827-B2A0-B71084828491}">
          <p14:sldIdLst>
            <p14:sldId id="394"/>
            <p14:sldId id="395"/>
            <p14:sldId id="491"/>
          </p14:sldIdLst>
        </p14:section>
        <p14:section name="HTML Tools" id="{DB1682D2-A130-4162-9E35-DBBE8E7C9F8D}">
          <p14:sldIdLst>
            <p14:sldId id="514"/>
            <p14:sldId id="490"/>
          </p14:sldIdLst>
        </p14:section>
        <p14:section name="HTML" id="{521E9C28-5E69-4858-9092-0F7092EFDE3E}">
          <p14:sldIdLst>
            <p14:sldId id="519"/>
            <p14:sldId id="492"/>
            <p14:sldId id="493"/>
            <p14:sldId id="494"/>
            <p14:sldId id="444"/>
            <p14:sldId id="476"/>
          </p14:sldIdLst>
        </p14:section>
        <p14:section name="HTML Common Tags" id="{792EFE36-764F-43E1-B098-AAB382DC5566}">
          <p14:sldIdLst>
            <p14:sldId id="495"/>
            <p14:sldId id="445"/>
            <p14:sldId id="500"/>
            <p14:sldId id="515"/>
            <p14:sldId id="503"/>
            <p14:sldId id="501"/>
            <p14:sldId id="516"/>
            <p14:sldId id="447"/>
            <p14:sldId id="467"/>
            <p14:sldId id="517"/>
            <p14:sldId id="453"/>
            <p14:sldId id="466"/>
            <p14:sldId id="504"/>
            <p14:sldId id="505"/>
            <p14:sldId id="446"/>
            <p14:sldId id="468"/>
            <p14:sldId id="480"/>
            <p14:sldId id="499"/>
            <p14:sldId id="449"/>
          </p14:sldIdLst>
        </p14:section>
        <p14:section name="Cascading Style Sheets (CSS)" id="{81AE932B-9ECE-4639-954D-2284D1FF6E15}">
          <p14:sldIdLst>
            <p14:sldId id="496"/>
            <p14:sldId id="450"/>
            <p14:sldId id="463"/>
            <p14:sldId id="469"/>
            <p14:sldId id="507"/>
            <p14:sldId id="512"/>
            <p14:sldId id="508"/>
            <p14:sldId id="465"/>
            <p14:sldId id="475"/>
            <p14:sldId id="509"/>
            <p14:sldId id="498"/>
            <p14:sldId id="510"/>
            <p14:sldId id="511"/>
            <p14:sldId id="477"/>
            <p14:sldId id="489"/>
            <p14:sldId id="454"/>
            <p14:sldId id="471"/>
            <p14:sldId id="473"/>
            <p14:sldId id="481"/>
            <p14:sldId id="482"/>
            <p14:sldId id="478"/>
          </p14:sldIdLst>
        </p14:section>
        <p14:section name="Conclusion" id="{FE0F6BF0-8E8A-42DB-A1AB-52C8ADFEA83D}">
          <p14:sldIdLst>
            <p14:sldId id="488"/>
            <p14:sldId id="518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18" autoAdjust="0"/>
    <p:restoredTop sz="88199" autoAdjust="0"/>
  </p:normalViewPr>
  <p:slideViewPr>
    <p:cSldViewPr>
      <p:cViewPr varScale="1">
        <p:scale>
          <a:sx n="67" d="100"/>
          <a:sy n="67" d="100"/>
        </p:scale>
        <p:origin x="-108" y="-12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16139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01259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28656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97309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6795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45157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508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25569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8660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84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75540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7759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16414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57759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21964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03498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8968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46162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0776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hyperlink" Target="https://jetbrains.com/webstorm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www.visualstudio.com/" TargetMode="Externa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7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7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5" Type="http://schemas.openxmlformats.org/officeDocument/2006/relationships/image" Target="../media/image8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8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77.png"/><Relationship Id="rId14" Type="http://schemas.openxmlformats.org/officeDocument/2006/relationships/hyperlink" Target="http://www.telenor.bg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83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4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HTML5 and CSS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1939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Very Short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5036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849269" y="3861925"/>
            <a:ext cx="1803699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 &amp; CSS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932612" y="3463291"/>
            <a:ext cx="4707735" cy="2647416"/>
            <a:chOff x="6932612" y="3463291"/>
            <a:chExt cx="4707735" cy="264741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/>
            <a:srcRect t="5345" b="6461"/>
            <a:stretch/>
          </p:blipFill>
          <p:spPr>
            <a:xfrm>
              <a:off x="7256574" y="3596107"/>
              <a:ext cx="4064510" cy="2514600"/>
            </a:xfrm>
            <a:prstGeom prst="rect">
              <a:avLst/>
            </a:prstGeom>
          </p:spPr>
        </p:pic>
        <p:pic>
          <p:nvPicPr>
            <p:cNvPr id="4" name="Picture 4" descr="http://icons.iconarchive.com/icons/hopstarter/adobe-cs4/256/File-Adobe-Dreamweaver-HTML-01-icon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328172">
              <a:off x="6932612" y="3463291"/>
              <a:ext cx="1120588" cy="1120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://icons.iconarchive.com/icons/hopstarter/adobe-cs4/256/File-Adobe-Dreamweaver-CSS-01-icon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21237665">
              <a:off x="10502110" y="3463291"/>
              <a:ext cx="1138237" cy="1138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1" y="1155308"/>
            <a:ext cx="10944002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HTML!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describes formatted text using tags.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5466" y="1295400"/>
            <a:ext cx="4112473" cy="2133600"/>
          </a:xfrm>
          <a:prstGeom prst="roundRect">
            <a:avLst>
              <a:gd name="adj" fmla="val 8096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5466" y="1295400"/>
            <a:ext cx="4112473" cy="2133600"/>
          </a:xfrm>
          <a:prstGeom prst="roundRect">
            <a:avLst>
              <a:gd name="adj" fmla="val 8096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25465" y="1295400"/>
            <a:ext cx="4112473" cy="2133600"/>
          </a:xfrm>
          <a:prstGeom prst="roundRect">
            <a:avLst>
              <a:gd name="adj" fmla="val 8631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25464" y="1295400"/>
            <a:ext cx="4112473" cy="2133600"/>
          </a:xfrm>
          <a:prstGeom prst="roundRect">
            <a:avLst>
              <a:gd name="adj" fmla="val 7248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481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your first Web page: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You can use as a basis the html structure from the previous slides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For bolder text use the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&lt;strong&gt;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/>
              <a:t>tag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Welcome</a:t>
            </a:r>
            <a:r>
              <a:rPr lang="bg-BG" dirty="0"/>
              <a:t> </a:t>
            </a:r>
            <a:r>
              <a:rPr lang="en-US" dirty="0"/>
              <a:t>to 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3012" y="1447800"/>
            <a:ext cx="5063413" cy="2819400"/>
          </a:xfrm>
          <a:prstGeom prst="roundRect">
            <a:avLst>
              <a:gd name="adj" fmla="val 342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237728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HTML Common Tags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Widely Used on All Websites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355948" y="1325848"/>
            <a:ext cx="5066447" cy="2894339"/>
            <a:chOff x="3355948" y="1325848"/>
            <a:chExt cx="5066447" cy="2894339"/>
          </a:xfrm>
        </p:grpSpPr>
        <p:sp>
          <p:nvSpPr>
            <p:cNvPr id="4" name="TextBox 3"/>
            <p:cNvSpPr txBox="1"/>
            <p:nvPr/>
          </p:nvSpPr>
          <p:spPr>
            <a:xfrm rot="1008642">
              <a:off x="4055211" y="1858795"/>
              <a:ext cx="9941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&lt;div&gt;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 rot="20516259">
              <a:off x="5363366" y="3696967"/>
              <a:ext cx="13694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&lt;script&gt;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699201">
              <a:off x="3816310" y="3287475"/>
              <a:ext cx="15554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&lt;button&gt;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21098724">
              <a:off x="7707135" y="2704192"/>
              <a:ext cx="7152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&lt;a&gt;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20856118">
              <a:off x="3355948" y="2490187"/>
              <a:ext cx="1249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&lt;span&gt;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630690">
              <a:off x="7355297" y="2158688"/>
              <a:ext cx="7200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&lt;li&gt;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0050254">
              <a:off x="6395820" y="2439426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&lt;ul&gt;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21240044">
              <a:off x="6055547" y="1603556"/>
              <a:ext cx="16161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&lt;section&gt;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21110687">
              <a:off x="4993895" y="1325848"/>
              <a:ext cx="915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&lt;h1&gt;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255400">
              <a:off x="6645181" y="3102425"/>
              <a:ext cx="14859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&lt;strong&gt;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826208">
              <a:off x="4994512" y="2894448"/>
              <a:ext cx="1334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&lt;input&gt;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1718">
              <a:off x="5065345" y="2194557"/>
              <a:ext cx="10935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/>
                  </a:solidFill>
                </a:rPr>
                <a:t>&lt;img&gt;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417132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Headings help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page structure</a:t>
            </a:r>
            <a:r>
              <a:rPr lang="en-US" sz="3200" dirty="0"/>
              <a:t>, just like in Microsoft Word</a:t>
            </a:r>
          </a:p>
          <a:p>
            <a:r>
              <a:rPr lang="en-US" sz="3200" dirty="0"/>
              <a:t>HTML has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six</a:t>
            </a:r>
            <a:r>
              <a:rPr lang="en-US" sz="3200" dirty="0"/>
              <a:t> different headings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most important </a:t>
            </a:r>
            <a:r>
              <a:rPr lang="en-GB" dirty="0"/>
              <a:t>heading. 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&lt;h6&gt;</a:t>
            </a:r>
            <a:r>
              <a:rPr lang="en-GB" dirty="0"/>
              <a:t> defines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least important </a:t>
            </a:r>
            <a:r>
              <a:rPr lang="en-GB" dirty="0"/>
              <a:t>heading.</a:t>
            </a:r>
            <a:endParaRPr lang="en-US" sz="3000" dirty="0"/>
          </a:p>
          <a:p>
            <a:r>
              <a:rPr lang="en-US" sz="3200" dirty="0"/>
              <a:t>Example: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15212" y="4449917"/>
            <a:ext cx="10958400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/>
          <a:srcRect t="10630" r="61878" b="52223"/>
          <a:stretch/>
        </p:blipFill>
        <p:spPr>
          <a:xfrm>
            <a:off x="8172449" y="4495800"/>
            <a:ext cx="3370981" cy="18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1153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with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five</a:t>
            </a:r>
            <a:r>
              <a:rPr lang="en-US" dirty="0"/>
              <a:t> headings: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Four smaller headings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&lt;h2&gt;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&lt;h5&gt;</a:t>
            </a:r>
            <a:r>
              <a:rPr lang="en-US" b="1" dirty="0"/>
              <a:t> </a:t>
            </a:r>
            <a:r>
              <a:rPr lang="en-US" dirty="0"/>
              <a:t>tags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Headings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/>
          <a:srcRect r="66254" b="44444"/>
          <a:stretch/>
        </p:blipFill>
        <p:spPr>
          <a:xfrm>
            <a:off x="7334523" y="1371600"/>
            <a:ext cx="4446300" cy="4117568"/>
          </a:xfrm>
          <a:prstGeom prst="roundRect">
            <a:avLst>
              <a:gd name="adj" fmla="val 5167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035712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Headings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15212" y="1136246"/>
            <a:ext cx="109584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 site Heading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Sub-heading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Inside sub-heading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 heading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smallest heading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ru-RU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116412" y="1295400"/>
            <a:ext cx="3271940" cy="685800"/>
          </a:xfrm>
          <a:prstGeom prst="wedgeRoundRectCallout">
            <a:avLst>
              <a:gd name="adj1" fmla="val -61807"/>
              <a:gd name="adj2" fmla="val 614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3200" dirty="0">
                <a:solidFill>
                  <a:srgbClr val="FFFFFF"/>
                </a:solidFill>
                <a:latin typeface="+mn-lt"/>
              </a:rPr>
              <a:t>Set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page title</a:t>
            </a:r>
            <a:endParaRPr lang="bg-BG" sz="32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543928" y="2514600"/>
            <a:ext cx="2758568" cy="743347"/>
          </a:xfrm>
          <a:prstGeom prst="wedgeRoundRectCallout">
            <a:avLst>
              <a:gd name="adj1" fmla="val -73118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3200" dirty="0">
                <a:solidFill>
                  <a:srgbClr val="FFFFFF"/>
                </a:solidFill>
                <a:latin typeface="+mn-lt"/>
              </a:rPr>
              <a:t>Page content</a:t>
            </a:r>
            <a:endParaRPr lang="bg-BG" sz="32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771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&lt;p&gt;</a:t>
            </a:r>
            <a:r>
              <a:rPr lang="en-US" dirty="0"/>
              <a:t> tag 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paragraph</a:t>
            </a:r>
          </a:p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&lt;br&gt;</a:t>
            </a:r>
            <a:r>
              <a:rPr lang="en-US" dirty="0"/>
              <a:t> tag 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 break</a:t>
            </a:r>
          </a:p>
          <a:p>
            <a:pPr>
              <a:lnSpc>
                <a:spcPct val="110000"/>
              </a:lnSpc>
            </a:pPr>
            <a:r>
              <a:rPr lang="en-US" dirty="0"/>
              <a:t>Example: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Paragraphs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08012" y="3397499"/>
            <a:ext cx="10515598" cy="21878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 </a:t>
            </a:r>
            <a:r>
              <a:rPr lang="ru-RU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ru-RU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30782" y="3219587"/>
            <a:ext cx="2492828" cy="2543702"/>
          </a:xfrm>
          <a:prstGeom prst="roundRect">
            <a:avLst>
              <a:gd name="adj" fmla="val 5698"/>
            </a:avLst>
          </a:prstGeom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391224" y="3721582"/>
            <a:ext cx="1912334" cy="652770"/>
          </a:xfrm>
          <a:prstGeom prst="wedgeRoundRectCallout">
            <a:avLst>
              <a:gd name="adj1" fmla="val -73118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Comment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9157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a Web page with </a:t>
            </a:r>
            <a:br>
              <a:rPr lang="en-US" dirty="0"/>
            </a:br>
            <a:r>
              <a:rPr lang="en-US" dirty="0"/>
              <a:t>three paragraphs and a blank line: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Heading for the whole page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&lt;h1&gt;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Three paragraph</a:t>
            </a:r>
            <a:r>
              <a:rPr lang="en-GB" dirty="0"/>
              <a:t>s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&lt;p&gt;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Blank line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&lt;br&gt;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&lt;em&gt;</a:t>
            </a:r>
            <a:r>
              <a:rPr lang="en-US" dirty="0"/>
              <a:t> tag for emphasizing text (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italic</a:t>
            </a:r>
            <a:r>
              <a:rPr lang="en-US" dirty="0"/>
              <a:t> </a:t>
            </a:r>
            <a:r>
              <a:rPr lang="en-US" i="1" dirty="0"/>
              <a:t>font</a:t>
            </a:r>
            <a:r>
              <a:rPr lang="en-US" dirty="0"/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</a:t>
            </a:r>
            <a:r>
              <a:rPr lang="en-GB" dirty="0"/>
              <a:t>Paragraphs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66037" y="1295400"/>
            <a:ext cx="30003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47327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Paragraphs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15212" y="1136246"/>
            <a:ext cx="109584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Paragraphs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&lt;/em&gt;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paragraph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&lt;/em&gt;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paragraph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&lt;/em&gt;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paragraph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ru-RU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99413" y="1210055"/>
            <a:ext cx="3469464" cy="43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6862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Bullets and Numbered Lists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279410" y="12088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279410" y="39520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0987" y="1208854"/>
            <a:ext cx="4046204" cy="2372545"/>
          </a:xfrm>
          <a:prstGeom prst="roundRect">
            <a:avLst>
              <a:gd name="adj" fmla="val 1545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85309" y="3952055"/>
            <a:ext cx="4057284" cy="2372545"/>
          </a:xfrm>
          <a:prstGeom prst="roundRect">
            <a:avLst>
              <a:gd name="adj" fmla="val 1545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1205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What is HTML?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Basic HTML Tags</a:t>
            </a:r>
          </a:p>
          <a:p>
            <a:pPr marL="714375" lvl="1" indent="-411163">
              <a:lnSpc>
                <a:spcPct val="100000"/>
              </a:lnSpc>
            </a:pPr>
            <a:r>
              <a:rPr lang="en-US" sz="3000" dirty="0"/>
              <a:t>Headings, Paragraphs,</a:t>
            </a:r>
            <a:br>
              <a:rPr lang="en-US" sz="3000" dirty="0"/>
            </a:br>
            <a:r>
              <a:rPr lang="en-US" sz="3000" dirty="0"/>
              <a:t>Images, Lists, Hyperlinks,</a:t>
            </a:r>
            <a:br>
              <a:rPr lang="en-US" sz="3000" dirty="0"/>
            </a:br>
            <a:r>
              <a:rPr lang="en-US" sz="3000" dirty="0"/>
              <a:t>Forms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Basic CSS Styles</a:t>
            </a:r>
          </a:p>
          <a:p>
            <a:pPr marL="714375" lvl="1" indent="-411163">
              <a:lnSpc>
                <a:spcPct val="100000"/>
              </a:lnSpc>
            </a:pPr>
            <a:r>
              <a:rPr lang="en-US" sz="3000" dirty="0"/>
              <a:t>Fonts, Colors, Borders, Margins,</a:t>
            </a:r>
            <a:br>
              <a:rPr lang="en-US" sz="3000" dirty="0"/>
            </a:br>
            <a:r>
              <a:rPr lang="en-US" sz="3000" dirty="0"/>
              <a:t>Padding, Blocks, Inline Elements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819022" y="1485512"/>
            <a:ext cx="2180390" cy="21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16256" y="1600200"/>
            <a:ext cx="3164556" cy="4080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92156" y="4628022"/>
            <a:ext cx="1559656" cy="15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TODO List</a:t>
            </a:r>
          </a:p>
          <a:p>
            <a:pPr lvl="1"/>
            <a:r>
              <a:rPr lang="en-US" dirty="0"/>
              <a:t>Large heading: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My TODO List</a:t>
            </a:r>
          </a:p>
          <a:p>
            <a:pPr lvl="1"/>
            <a:r>
              <a:rPr lang="en-US" dirty="0"/>
              <a:t>List of items: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HTML5 course @ SoftUni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 HTML &amp; CSS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Teddy – birthday present</a:t>
            </a:r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My TODO List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99912" y="1447800"/>
            <a:ext cx="5531302" cy="3698254"/>
          </a:xfrm>
          <a:prstGeom prst="roundRect">
            <a:avLst>
              <a:gd name="adj" fmla="val 1204"/>
            </a:avLst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814372" y="5334000"/>
            <a:ext cx="4267200" cy="1066800"/>
          </a:xfrm>
          <a:prstGeom prst="wedgeRoundRectCallout">
            <a:avLst>
              <a:gd name="adj1" fmla="val -26123"/>
              <a:gd name="adj2" fmla="val -929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Hint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: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&amp;ndash;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to display the long hyphen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–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33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My TODO List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15212" y="1037465"/>
            <a:ext cx="10958400" cy="55395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 List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TODO List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HTML5 course @ SoftUni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  <a:endParaRPr lang="ru-RU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Homework HTML &amp; CSS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Teddy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&amp;ndash;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Birthday present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ru-RU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37412" y="1087878"/>
            <a:ext cx="4265025" cy="29236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37412" y="1087878"/>
            <a:ext cx="4265025" cy="29236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37412" y="1087878"/>
            <a:ext cx="4265025" cy="29236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37412" y="1087878"/>
            <a:ext cx="4265025" cy="29236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37412" y="1087878"/>
            <a:ext cx="4265025" cy="292369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37412" y="1087878"/>
            <a:ext cx="4265025" cy="292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8497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Created by using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ZA" dirty="0"/>
              <a:t> tag</a:t>
            </a:r>
          </a:p>
          <a:p>
            <a:endParaRPr lang="en-ZA" dirty="0"/>
          </a:p>
          <a:p>
            <a:r>
              <a:rPr lang="en-ZA" dirty="0"/>
              <a:t>The actual address is specified in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href=""</a:t>
            </a:r>
            <a:r>
              <a:rPr lang="en-ZA" dirty="0"/>
              <a:t> attribute</a:t>
            </a:r>
          </a:p>
          <a:p>
            <a:endParaRPr lang="en-ZA" dirty="0"/>
          </a:p>
          <a:p>
            <a:r>
              <a:rPr lang="en-ZA" dirty="0"/>
              <a:t>External hyperlink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4716005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18649" y="4548843"/>
            <a:ext cx="2295525" cy="866775"/>
          </a:xfrm>
          <a:prstGeom prst="roundRect">
            <a:avLst>
              <a:gd name="adj" fmla="val 4541"/>
            </a:avLst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1812" y="1878132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&lt;a&gt;&lt;/a&gt;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812" y="3267289"/>
            <a:ext cx="10867748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45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HTML!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name (bold)&gt;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 am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town as link to your town's Web site&gt;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study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&lt;specialty (italic)&gt;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&lt;link to SoftUni&gt;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Hello 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7832" y="1245709"/>
            <a:ext cx="5181600" cy="3464442"/>
          </a:xfrm>
          <a:prstGeom prst="roundRect">
            <a:avLst>
              <a:gd name="adj" fmla="val 1204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258988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Local hyperlink – link to the same web site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1800"/>
              </a:spcBef>
            </a:pPr>
            <a:r>
              <a:rPr lang="en-ZA" dirty="0"/>
              <a:t>Local links can point to the same page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 – Local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884" y="4248925"/>
            <a:ext cx="10867748" cy="14804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some long text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#top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_self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"&gt;top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57884" y="1882925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Review "welcome.html"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67645" y="2627301"/>
            <a:ext cx="4848225" cy="704850"/>
          </a:xfrm>
          <a:prstGeom prst="roundRect">
            <a:avLst>
              <a:gd name="adj" fmla="val 8018"/>
            </a:avLst>
          </a:prstGeom>
        </p:spPr>
      </p:pic>
      <p:sp>
        <p:nvSpPr>
          <p:cNvPr id="25" name="Bent Arrow 9"/>
          <p:cNvSpPr/>
          <p:nvPr/>
        </p:nvSpPr>
        <p:spPr>
          <a:xfrm>
            <a:off x="5535207" y="2693582"/>
            <a:ext cx="1113100" cy="572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761412" y="3879448"/>
            <a:ext cx="3048000" cy="2216552"/>
            <a:chOff x="8685212" y="3657600"/>
            <a:chExt cx="3368496" cy="244515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5212" y="3657600"/>
              <a:ext cx="3368496" cy="2445152"/>
            </a:xfrm>
            <a:prstGeom prst="roundRect">
              <a:avLst>
                <a:gd name="adj" fmla="val 3786"/>
              </a:avLst>
            </a:prstGeom>
          </p:spPr>
        </p:pic>
        <p:sp>
          <p:nvSpPr>
            <p:cNvPr id="11" name="Curved Right Arrow 10"/>
            <p:cNvSpPr/>
            <p:nvPr/>
          </p:nvSpPr>
          <p:spPr>
            <a:xfrm flipH="1" flipV="1">
              <a:off x="10514012" y="3898100"/>
              <a:ext cx="387827" cy="196415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6403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three page Web site:</a:t>
            </a:r>
          </a:p>
          <a:p>
            <a:pPr lvl="1"/>
            <a:r>
              <a:rPr lang="en-US" dirty="0"/>
              <a:t>Create page: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home.html</a:t>
            </a:r>
          </a:p>
          <a:p>
            <a:pPr lvl="1"/>
            <a:r>
              <a:rPr lang="en-US" dirty="0"/>
              <a:t>Link it with both: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</a:p>
          <a:p>
            <a:pPr lvl="1"/>
            <a:r>
              <a:rPr lang="en-US" dirty="0"/>
              <a:t>In both files create: 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link "</a:t>
            </a:r>
            <a:r>
              <a:rPr lang="en-US" b="1" dirty="0">
                <a:latin typeface="Consolas" panose="020B0609020204030204" pitchFamily="49" charset="0"/>
              </a:rPr>
              <a:t>back to </a:t>
            </a:r>
            <a:r>
              <a:rPr lang="en-US" b="1" u="sng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Website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722812" y="1447800"/>
            <a:ext cx="6573520" cy="4518402"/>
            <a:chOff x="4722812" y="1447800"/>
            <a:chExt cx="6573520" cy="45184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2812" y="2310929"/>
              <a:ext cx="2405559" cy="2516192"/>
            </a:xfrm>
            <a:prstGeom prst="roundRect">
              <a:avLst>
                <a:gd name="adj" fmla="val 3152"/>
              </a:avLst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2936" y="1447800"/>
              <a:ext cx="3023396" cy="2164496"/>
            </a:xfrm>
            <a:prstGeom prst="roundRect">
              <a:avLst>
                <a:gd name="adj" fmla="val 2585"/>
              </a:avLst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8474" y="3816244"/>
              <a:ext cx="3017858" cy="2149958"/>
            </a:xfrm>
            <a:prstGeom prst="roundRect">
              <a:avLst>
                <a:gd name="adj" fmla="val 2963"/>
              </a:avLst>
            </a:prstGeom>
          </p:spPr>
        </p:pic>
        <p:sp>
          <p:nvSpPr>
            <p:cNvPr id="14" name="Bent Arrow 9"/>
            <p:cNvSpPr/>
            <p:nvPr/>
          </p:nvSpPr>
          <p:spPr>
            <a:xfrm rot="12006408">
              <a:off x="7185109" y="4152583"/>
              <a:ext cx="1000940" cy="15337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7" name="Bent Arrow 9"/>
            <p:cNvSpPr/>
            <p:nvPr/>
          </p:nvSpPr>
          <p:spPr>
            <a:xfrm rot="9578834">
              <a:off x="7160919" y="3219192"/>
              <a:ext cx="1000940" cy="15337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843875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inserted using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3200" dirty="0"/>
              <a:t>tag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attributes</a:t>
            </a:r>
            <a:r>
              <a:rPr lang="en-US" sz="32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src=""</a:t>
            </a:r>
            <a:r>
              <a:rPr lang="en-US" sz="3000" b="1" dirty="0"/>
              <a:t> </a:t>
            </a:r>
            <a:r>
              <a:rPr lang="en-US" sz="3000" dirty="0"/>
              <a:t>– sets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address</a:t>
            </a:r>
            <a:r>
              <a:rPr lang="en-US" sz="3000" dirty="0"/>
              <a:t> of the image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alt=""</a:t>
            </a:r>
            <a:r>
              <a:rPr lang="en-US" sz="3000" b="1" noProof="1"/>
              <a:t> </a:t>
            </a:r>
            <a:r>
              <a:rPr lang="en-US" sz="3000" dirty="0"/>
              <a:t>– sets an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alternative text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width/height=""</a:t>
            </a:r>
            <a:r>
              <a:rPr lang="en-US" sz="3000" b="1" noProof="1"/>
              <a:t> </a:t>
            </a:r>
            <a:r>
              <a:rPr lang="en-US" sz="3000" dirty="0"/>
              <a:t>– sets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dimensions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676400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logo (blue)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09286" y="2222500"/>
            <a:ext cx="4247726" cy="3725413"/>
          </a:xfrm>
          <a:prstGeom prst="roundRect">
            <a:avLst>
              <a:gd name="adj" fmla="val 586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4759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are given 4 image files: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apple.png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banana.png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kiwi.png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organge.png</a:t>
            </a:r>
          </a:p>
          <a:p>
            <a:r>
              <a:rPr lang="en-US" dirty="0"/>
              <a:t>Create a Web page like the screenshot on the right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3 paragraphs, each holding 5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Fruits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11920" y="1295400"/>
            <a:ext cx="4711692" cy="4908470"/>
          </a:xfrm>
          <a:prstGeom prst="roundRect">
            <a:avLst>
              <a:gd name="adj" fmla="val 586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820788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forms </a:t>
            </a:r>
            <a:r>
              <a:rPr lang="en-US" dirty="0"/>
              <a:t>allow user to fill data</a:t>
            </a:r>
            <a:br>
              <a:rPr lang="en-US" dirty="0"/>
            </a:br>
            <a:r>
              <a:rPr lang="en-US" dirty="0"/>
              <a:t>and send it to the server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 fields </a:t>
            </a:r>
            <a:r>
              <a:rPr lang="en-US" dirty="0"/>
              <a:t>can hold text, number,</a:t>
            </a:r>
            <a:br>
              <a:rPr lang="en-US" dirty="0"/>
            </a:br>
            <a:r>
              <a:rPr lang="en-US" dirty="0"/>
              <a:t>date, radio button, checkbox, …</a:t>
            </a:r>
          </a:p>
          <a:p>
            <a:r>
              <a:rPr lang="en-US" dirty="0"/>
              <a:t>Creating a contact form: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7236" y="4267200"/>
            <a:ext cx="1067117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First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Last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name="lastname"&gt;&lt;br&gt;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1283" y="998662"/>
            <a:ext cx="3378530" cy="3085592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03644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742199" cy="5570355"/>
          </a:xfrm>
        </p:spPr>
        <p:txBody>
          <a:bodyPr>
            <a:normAutofit/>
          </a:bodyPr>
          <a:lstStyle/>
          <a:p>
            <a:r>
              <a:rPr lang="en-US" dirty="0"/>
              <a:t>Create a form: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First Name – Text Box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Last Name – Text Box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Submit Button</a:t>
            </a:r>
          </a:p>
          <a:p>
            <a:r>
              <a:rPr lang="en-US" dirty="0"/>
              <a:t>Create a Web page like the screenshot on the right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&lt;input type="text"/&gt;</a:t>
            </a:r>
            <a:r>
              <a:rPr lang="en-US" dirty="0"/>
              <a:t>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&lt;input type="submit"/&gt;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Forms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15970" y="1904016"/>
            <a:ext cx="4450442" cy="4064564"/>
          </a:xfrm>
          <a:prstGeom prst="roundRect">
            <a:avLst>
              <a:gd name="adj" fmla="val 2783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60327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#fund-softuni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0126"/>
            <a:ext cx="8938472" cy="820600"/>
          </a:xfrm>
        </p:spPr>
        <p:txBody>
          <a:bodyPr/>
          <a:lstStyle/>
          <a:p>
            <a:r>
              <a:rPr lang="en-US" dirty="0"/>
              <a:t>Basic HTML Tags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1994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712" y="1054508"/>
            <a:ext cx="5181600" cy="3464442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7362" y="632750"/>
            <a:ext cx="4343400" cy="2904017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76737" y="3059575"/>
            <a:ext cx="2570480" cy="1676400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91987" y="1369986"/>
            <a:ext cx="2971800" cy="3095914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845669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Cascading Style Sheets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Separating Content from Presentation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19180" y="1295400"/>
            <a:ext cx="2950464" cy="295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20334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styling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CSS specifies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colors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margins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positioning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Uses CSS declarations in format: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property:value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CSS </a:t>
            </a:r>
            <a:r>
              <a:rPr lang="en-US" dirty="0"/>
              <a:t>defines formatting rules for a certain HTML element: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3930870"/>
            <a:ext cx="10867748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red; text-align: center; font-size: 30pt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big RED centered text paragraph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2105" y="5137734"/>
            <a:ext cx="8419306" cy="1539083"/>
          </a:xfrm>
          <a:prstGeom prst="roundRect">
            <a:avLst>
              <a:gd name="adj" fmla="val 3793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92850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US" dirty="0"/>
              <a:t>: specifies the color of the letters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font-family</a:t>
            </a:r>
            <a:r>
              <a:rPr lang="en-US" dirty="0"/>
              <a:t>: should hold several fonts. If the browser does not support the first one, it tries the next, and so on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font-size</a:t>
            </a:r>
            <a:r>
              <a:rPr lang="en-US" dirty="0"/>
              <a:t>: sets the size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 – Font Family, Size and Colors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6756" y="4267200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#AA77FF;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Consolas, monospace;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24pt; Example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8012" y="4028188"/>
            <a:ext cx="3124200" cy="2343150"/>
          </a:xfrm>
          <a:prstGeom prst="roundRect">
            <a:avLst>
              <a:gd name="adj" fmla="val 1924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49013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 like the screenshot below: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paragraph of text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style="…"&gt;</a:t>
            </a:r>
            <a:r>
              <a:rPr lang="en-US" b="1" dirty="0">
                <a:solidFill>
                  <a:srgbClr val="FBEEDC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&lt;/span&gt;</a:t>
            </a:r>
            <a:r>
              <a:rPr lang="en-US" dirty="0"/>
              <a:t> for the colored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Colors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0673" y="2099440"/>
            <a:ext cx="7887478" cy="2438400"/>
          </a:xfrm>
          <a:prstGeom prst="roundRect">
            <a:avLst>
              <a:gd name="adj" fmla="val 2095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912709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</a:t>
            </a:r>
            <a:r>
              <a:rPr lang="en-US" dirty="0"/>
              <a:t>: specifies the type, thickness, color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border-radius</a:t>
            </a:r>
            <a:r>
              <a:rPr lang="en-US" dirty="0"/>
              <a:t>: rounds border edges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background</a:t>
            </a:r>
            <a:r>
              <a:rPr lang="en-US" dirty="0"/>
              <a:t>: sets the background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Borders, Backgrounds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5484" y="3849874"/>
            <a:ext cx="10797856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border: 2px solid red;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lightgray;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border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03940" y="2661626"/>
            <a:ext cx="2772071" cy="2038962"/>
          </a:xfrm>
          <a:prstGeom prst="roundRect">
            <a:avLst>
              <a:gd name="adj" fmla="val 293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46200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a Web page like the screenshot:</a:t>
            </a:r>
          </a:p>
          <a:p>
            <a:pPr lvl="1"/>
            <a:r>
              <a:rPr lang="en-US" dirty="0"/>
              <a:t>Title: Borders</a:t>
            </a:r>
          </a:p>
          <a:p>
            <a:pPr lvl="1"/>
            <a:r>
              <a:rPr lang="en-US" dirty="0"/>
              <a:t>Content:</a:t>
            </a:r>
          </a:p>
          <a:p>
            <a:pPr lvl="2"/>
            <a:r>
              <a:rPr lang="en-US" dirty="0"/>
              <a:t>Red bordered paragraph</a:t>
            </a:r>
          </a:p>
          <a:p>
            <a:pPr lvl="2"/>
            <a:r>
              <a:rPr lang="en-US" dirty="0"/>
              <a:t>Green bordered paragraph</a:t>
            </a:r>
          </a:p>
          <a:p>
            <a:pPr lvl="2"/>
            <a:r>
              <a:rPr lang="en-US" dirty="0"/>
              <a:t>Blue bordered paragraph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paragraphs of text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style="…"&gt;</a:t>
            </a:r>
            <a:r>
              <a:rPr lang="en-US" b="1" dirty="0">
                <a:solidFill>
                  <a:srgbClr val="FBEEDC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&lt;/span&gt;</a:t>
            </a:r>
            <a:r>
              <a:rPr lang="en-US" dirty="0"/>
              <a:t> for the colored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Colors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42212" y="1151118"/>
            <a:ext cx="3271488" cy="4581890"/>
          </a:xfrm>
          <a:prstGeom prst="roundRect">
            <a:avLst>
              <a:gd name="adj" fmla="val 1700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950509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Margins, Padding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8556" y="1353943"/>
            <a:ext cx="10797856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15px; 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15px;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15px solid black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/>
          <a:srcRect/>
          <a:stretch/>
        </p:blipFill>
        <p:spPr>
          <a:xfrm>
            <a:off x="8990012" y="1066800"/>
            <a:ext cx="2131468" cy="19561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2827" y="4013200"/>
            <a:ext cx="9183171" cy="2562602"/>
          </a:xfrm>
          <a:prstGeom prst="roundRect">
            <a:avLst>
              <a:gd name="adj" fmla="val 2952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24650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313841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like at the screenshot.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3 nested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elements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 div</a:t>
            </a:r>
            <a:r>
              <a:rPr lang="en-US" dirty="0"/>
              <a:t>: blue dotted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Middle div</a:t>
            </a:r>
            <a:r>
              <a:rPr lang="en-US" dirty="0"/>
              <a:t>: red dashed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Inner div</a:t>
            </a:r>
            <a:r>
              <a:rPr lang="en-US" dirty="0"/>
              <a:t>: green solid border + </a:t>
            </a:r>
            <a:br>
              <a:rPr lang="en-US" dirty="0"/>
            </a:br>
            <a:r>
              <a:rPr lang="en-US" dirty="0"/>
              <a:t>border-radius + padding + text-align + font-size</a:t>
            </a:r>
          </a:p>
          <a:p>
            <a:pPr lvl="1"/>
            <a:r>
              <a:rPr lang="en-US" dirty="0"/>
              <a:t>Use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&amp;lt;</a:t>
            </a:r>
            <a:r>
              <a:rPr lang="en-US" dirty="0"/>
              <a:t> and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&amp;gt;</a:t>
            </a:r>
            <a:r>
              <a:rPr lang="en-US" dirty="0"/>
              <a:t> to escape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characters in the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Rectangles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1212" y="1971720"/>
            <a:ext cx="4267200" cy="3252019"/>
          </a:xfrm>
          <a:prstGeom prst="roundRect">
            <a:avLst>
              <a:gd name="adj" fmla="val 741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309914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81993">
            <a:off x="9044161" y="3900647"/>
            <a:ext cx="1780402" cy="128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757518">
            <a:off x="9351810" y="1515232"/>
            <a:ext cx="2065746" cy="20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Image result for webstorm htm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79662" y="877620"/>
            <a:ext cx="74295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12084" y="4953000"/>
            <a:ext cx="9806728" cy="820600"/>
          </a:xfrm>
        </p:spPr>
        <p:txBody>
          <a:bodyPr/>
          <a:lstStyle/>
          <a:p>
            <a:r>
              <a:rPr lang="en-US" dirty="0"/>
              <a:t>HTML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Developer Environments</a:t>
            </a:r>
          </a:p>
        </p:txBody>
      </p:sp>
      <p:pic>
        <p:nvPicPr>
          <p:cNvPr id="1038" name="Picture 14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9398282">
            <a:off x="1162728" y="1024081"/>
            <a:ext cx="1633099" cy="16330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9736064">
            <a:off x="863544" y="3121269"/>
            <a:ext cx="2438400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59951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2055812" y="2824624"/>
            <a:ext cx="2895600" cy="364715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Separate content from presentation!</a:t>
            </a:r>
          </a:p>
        </p:txBody>
      </p:sp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CSS: Philosophy (1) – Content/Presentation</a:t>
            </a:r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6551608" y="2824624"/>
            <a:ext cx="2819401" cy="364715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6730317" y="4026378"/>
            <a:ext cx="2231180" cy="380281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6730317" y="4503708"/>
            <a:ext cx="2231180" cy="38028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6737538" y="4991459"/>
            <a:ext cx="2231180" cy="3802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6731187" y="2885515"/>
            <a:ext cx="6174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6737538" y="3190315"/>
            <a:ext cx="7370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6737538" y="3523691"/>
            <a:ext cx="8093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2237027" y="1775605"/>
            <a:ext cx="268547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6762037" y="1774167"/>
            <a:ext cx="239854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741611" y="2993499"/>
            <a:ext cx="3987117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4684710" y="3374981"/>
            <a:ext cx="2088617" cy="143420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2237027" y="3725610"/>
            <a:ext cx="4587605" cy="672604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>
            <a:off x="4684711" y="4693848"/>
            <a:ext cx="2044017" cy="11534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>
            <a:off x="4951410" y="5212508"/>
            <a:ext cx="1786127" cy="426292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2741612" y="3070180"/>
            <a:ext cx="3886200" cy="1146337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16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1" grpId="0" animBg="1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CSS: Philosophy (2) – Result</a:t>
            </a:r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3656013" y="1066800"/>
            <a:ext cx="4800599" cy="53340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3862386" y="1196976"/>
            <a:ext cx="4441825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marL="182880" lvl="1">
              <a:spcBef>
                <a:spcPct val="40000"/>
              </a:spcBef>
              <a:buFontTx/>
              <a:buChar char="•"/>
              <a:defRPr/>
            </a:pPr>
            <a:r>
              <a:rPr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marL="182880"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marL="182880"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xmlns="" val="2871529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59411" y="1711974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59411" y="3803727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0262" y="3971055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912102" y="4345196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563182" y="4752894"/>
            <a:ext cx="117859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5677" y="5133558"/>
            <a:ext cx="1556335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77187" y="3219204"/>
            <a:ext cx="17185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32220"/>
            <a:ext cx="9577597" cy="1110780"/>
          </a:xfrm>
        </p:spPr>
        <p:txBody>
          <a:bodyPr/>
          <a:lstStyle/>
          <a:p>
            <a:r>
              <a:rPr lang="en-US" dirty="0"/>
              <a:t>Combining HTML and CSS Files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662" y="1665896"/>
            <a:ext cx="670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 href="styles.css"&gt;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id="content"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special beer&lt;/span&gt; for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 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662" y="1132691"/>
            <a:ext cx="6705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using-css.html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5103813" y="1143000"/>
            <a:ext cx="2430296" cy="2003781"/>
          </a:xfrm>
          <a:prstGeom prst="bentArrow">
            <a:avLst>
              <a:gd name="adj1" fmla="val 15171"/>
              <a:gd name="adj2" fmla="val 13278"/>
              <a:gd name="adj3" fmla="val 20625"/>
              <a:gd name="adj4" fmla="val 673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63586" y="4659775"/>
            <a:ext cx="2748111" cy="1628776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85711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 animBg="1"/>
      <p:bldP spid="18" grpId="0" animBg="1"/>
      <p:bldP spid="19" grpId="0" animBg="1"/>
      <p:bldP spid="20" grpId="0" animBg="1"/>
      <p:bldP spid="21" grpId="0" animBg="1"/>
      <p:bldP spid="17" grpId="0" animBg="1"/>
      <p:bldP spid="12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.class</a:t>
            </a:r>
            <a:r>
              <a:rPr lang="en-US" dirty="0"/>
              <a:t> – selects a group of elements</a:t>
            </a:r>
            <a:br>
              <a:rPr lang="en-US" dirty="0"/>
            </a:br>
            <a:r>
              <a:rPr lang="en-US" dirty="0"/>
              <a:t>with the specified class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#id</a:t>
            </a:r>
            <a:r>
              <a:rPr lang="en-US" dirty="0"/>
              <a:t> – selects a unique element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tag</a:t>
            </a:r>
            <a:r>
              <a:rPr lang="en-US" dirty="0"/>
              <a:t> – selects all specified tags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dirty="0"/>
              <a:t> - selects everything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80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80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80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0;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8148" y="4448821"/>
            <a:ext cx="3759692" cy="2228330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78472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Web page like at the screenshot.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HTML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langs.html</a:t>
            </a:r>
          </a:p>
          <a:p>
            <a:pPr lvl="1"/>
            <a:r>
              <a:rPr lang="en-US" dirty="0"/>
              <a:t>Create CSS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langs.css</a:t>
            </a:r>
          </a:p>
          <a:p>
            <a:pPr lvl="1"/>
            <a:r>
              <a:rPr lang="en-US" dirty="0"/>
              <a:t>Link the CSS file in the HTML header</a:t>
            </a:r>
            <a:br>
              <a:rPr lang="en-US" dirty="0"/>
            </a:br>
            <a:r>
              <a:rPr lang="en-US" b="1" spc="-2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&lt;link rel="…" href="langs.css"&gt;</a:t>
            </a:r>
          </a:p>
          <a:p>
            <a:pPr lvl="1"/>
            <a:r>
              <a:rPr lang="en-US" dirty="0"/>
              <a:t>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  <a:r>
              <a:rPr lang="en-US" dirty="0"/>
              <a:t> CSS selector define:</a:t>
            </a:r>
            <a:endParaRPr lang="bg-BG" dirty="0"/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background:#EEE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line-height:1.5em; font-size:24pt;</a:t>
            </a:r>
          </a:p>
          <a:p>
            <a:pPr lvl="1"/>
            <a:r>
              <a:rPr lang="en-US" dirty="0"/>
              <a:t>Define and use a CSS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.lang</a:t>
            </a:r>
            <a:r>
              <a:rPr lang="en-US" noProof="1"/>
              <a:t> </a:t>
            </a:r>
            <a:r>
              <a:rPr lang="en-US" dirty="0"/>
              <a:t>for styling the languages:</a:t>
            </a:r>
          </a:p>
          <a:p>
            <a:pPr lvl="2"/>
            <a:r>
              <a:rPr lang="en-US" dirty="0"/>
              <a:t>Specify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border:1px #AAA, border-radius, background:#CCC, padding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Languages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13427" y="1963460"/>
            <a:ext cx="4187710" cy="2578640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1350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Languages (HTML + 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4862" y="1665896"/>
            <a:ext cx="634775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&lt;title&gt;…&lt;/title&gt;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type=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"text/css" href="languages.css"&gt;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Programming …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PHP&lt;/span&gt;,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JavaScript&lt;/span&gt;, … purpose.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4862" y="1132691"/>
            <a:ext cx="63477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languages.html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90462" y="1665896"/>
            <a:ext cx="429035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1.5em;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spc="-8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.lang 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2px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#AAA;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90462" y="1132691"/>
            <a:ext cx="42903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languages.css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613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elements </a:t>
            </a:r>
            <a:r>
              <a:rPr lang="en-US" dirty="0"/>
              <a:t>(rectangles)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Stack vertically one after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5401" y="1739458"/>
            <a:ext cx="3429211" cy="46061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</a:rPr>
                <a:t>display: block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509" y="2234243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76677" y="3331970"/>
            <a:ext cx="6844515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style="border:1px solid red; text-align:center"&gt;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style="border:1px solid blue"&gt;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style="border:1px solid red; text-align:right"&gt;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16307" y="3235248"/>
            <a:ext cx="3148003" cy="138564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7946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/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split across multiple lines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5401" y="1739458"/>
            <a:ext cx="3429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80138" y="3435593"/>
            <a:ext cx="7065580" cy="29100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style="text-align:justify"&gt;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 style="color:white; background:blue; padding-right:3px; padding-left:3px;"&gt;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19764" y="3260830"/>
            <a:ext cx="3154885" cy="12486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53803" y="4678404"/>
            <a:ext cx="2881755" cy="8263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19764" y="3255682"/>
            <a:ext cx="3154886" cy="124683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61888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8572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inline-block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6802" y="1739458"/>
            <a:ext cx="388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61494" y="3160818"/>
            <a:ext cx="6857249" cy="31870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style="text-align:justify;"&gt;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background:green"&gt;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background:red"&gt;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3529" y="3317286"/>
            <a:ext cx="1137052" cy="400800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312" y="3317286"/>
            <a:ext cx="1363868" cy="400800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3528" y="3894958"/>
            <a:ext cx="1760503" cy="400800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001" y="3889878"/>
            <a:ext cx="845671" cy="400800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307" y="4485110"/>
            <a:ext cx="1182366" cy="400800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1452" y="4485110"/>
            <a:ext cx="451695" cy="400800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3529" y="4485110"/>
            <a:ext cx="758894" cy="400800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2509" y="539599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5" name="Rectangle 44"/>
          <p:cNvSpPr/>
          <p:nvPr/>
        </p:nvSpPr>
        <p:spPr>
          <a:xfrm>
            <a:off x="8372509" y="511025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69516" y="3304709"/>
            <a:ext cx="284098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182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(HTML + CSS) like at the screenshot: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Contact Us Form (HTML)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7372" y="1981200"/>
            <a:ext cx="7534502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&lt;span&gt;First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&lt;span&gt;Town:&lt;/span&gt;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name="town"&gt;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value="1"&gt;Sofia&lt;/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11480" y="2238330"/>
            <a:ext cx="3278188" cy="3810000"/>
          </a:xfrm>
          <a:prstGeom prst="roundRect">
            <a:avLst>
              <a:gd name="adj" fmla="val 1447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979438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WebStorm</a:t>
            </a:r>
          </a:p>
          <a:p>
            <a:pPr lvl="1"/>
            <a:r>
              <a:rPr lang="en-US" dirty="0"/>
              <a:t>Powerful IDE for HTML, CSS and JavaScript, paid product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 Tools</a:t>
            </a:r>
          </a:p>
          <a:p>
            <a:pPr lvl="1"/>
            <a:r>
              <a:rPr lang="en-US" dirty="0"/>
              <a:t>For many languages and technologies,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Windows only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Brackets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NetBeans</a:t>
            </a:r>
          </a:p>
          <a:p>
            <a:pPr lvl="1"/>
            <a:r>
              <a:rPr lang="en-US" dirty="0"/>
              <a:t>Good free tools for HTML5,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cross-platform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Sublime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Notepad++</a:t>
            </a:r>
          </a:p>
          <a:p>
            <a:pPr lvl="1"/>
            <a:r>
              <a:rPr lang="en-US" dirty="0"/>
              <a:t>For hackers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98558" y="1263281"/>
            <a:ext cx="1146840" cy="1121228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10746" y="2743200"/>
            <a:ext cx="1522466" cy="930184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86119" y="5386033"/>
            <a:ext cx="1371719" cy="987638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99541" y="4130584"/>
            <a:ext cx="944876" cy="944876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1155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Styling the Contact Us Form (CSS)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1556" y="1143000"/>
            <a:ext cx="5214256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span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3px 3px 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input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select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150px;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0612" y="1143000"/>
            <a:ext cx="5387280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0px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box-sizing: border-box;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select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input[type='submit']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 12px 98px;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80px; height: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9203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80036" y="518750"/>
            <a:ext cx="4267200" cy="3252019"/>
          </a:xfrm>
          <a:prstGeom prst="roundRect">
            <a:avLst>
              <a:gd name="adj" fmla="val 174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5998"/>
            <a:ext cx="8938472" cy="820600"/>
          </a:xfrm>
        </p:spPr>
        <p:txBody>
          <a:bodyPr/>
          <a:lstStyle/>
          <a:p>
            <a:r>
              <a:rPr lang="en-US" dirty="0"/>
              <a:t>Styling with CSS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07762" y="3073637"/>
            <a:ext cx="4696234" cy="1451833"/>
          </a:xfrm>
          <a:prstGeom prst="roundRect">
            <a:avLst>
              <a:gd name="adj" fmla="val 209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24738" y="2414572"/>
            <a:ext cx="4127274" cy="2541426"/>
          </a:xfrm>
          <a:prstGeom prst="roundRect">
            <a:avLst>
              <a:gd name="adj" fmla="val 250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855631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200" dirty="0"/>
              <a:t> describes text with formatting,</a:t>
            </a:r>
            <a:br>
              <a:rPr lang="en-US" sz="3200" dirty="0"/>
            </a:br>
            <a:r>
              <a:rPr lang="en-US" sz="3200" dirty="0"/>
              <a:t>images, tables, forms, etc.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Uses tags like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000" noProof="1"/>
              <a:t> </a:t>
            </a:r>
            <a:r>
              <a:rPr lang="en-US" sz="3000" dirty="0"/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href="…"&gt;</a:t>
            </a:r>
            <a:endParaRPr lang="en-US" sz="3000" noProof="1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sz="3200" dirty="0"/>
              <a:t>adds styling to the HTML documents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Font, color, background, alignment, …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Layout, position, size, margins, paddings, …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 sites </a:t>
            </a:r>
            <a:r>
              <a:rPr lang="en-US" sz="3200" dirty="0"/>
              <a:t>consist of HTML + CSS + images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May hold JavaScript code and other assets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524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HTML5 and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 cstate="print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 cstate="print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 cstate="print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xmlns="" val="775691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647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7214" b="7214"/>
          <a:stretch/>
        </p:blipFill>
        <p:spPr>
          <a:xfrm>
            <a:off x="9659438" y="571368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2558641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978083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/>
              <a:t>What is Hypertext Markup Language?</a:t>
            </a:r>
          </a:p>
        </p:txBody>
      </p:sp>
      <p:pic>
        <p:nvPicPr>
          <p:cNvPr id="2050" name="Picture 2" descr="Image result for htm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56012" y="990600"/>
            <a:ext cx="48768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7553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HTML?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600" dirty="0"/>
              <a:t> –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3600" dirty="0"/>
              <a:t>yper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sz="3600" dirty="0"/>
              <a:t>ext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sz="3600" dirty="0"/>
              <a:t>arkup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sz="3600" dirty="0"/>
              <a:t>anguage</a:t>
            </a:r>
            <a:endParaRPr lang="en-US" sz="3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600" dirty="0"/>
              <a:t>A notation for describing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document structure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/>
              <a:t>(semantic markup)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formatting </a:t>
            </a:r>
            <a:r>
              <a:rPr lang="en-US" sz="3200" dirty="0"/>
              <a:t>(presentation markup)</a:t>
            </a:r>
          </a:p>
          <a:p>
            <a:pPr>
              <a:lnSpc>
                <a:spcPct val="100000"/>
              </a:lnSpc>
              <a:defRPr/>
            </a:pPr>
            <a:r>
              <a:rPr lang="en-US" sz="3600" dirty="0"/>
              <a:t>The markup tags provide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meta-information</a:t>
            </a:r>
            <a:r>
              <a:rPr lang="en-US" sz="3600" dirty="0"/>
              <a:t> about the page content and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define its structure</a:t>
            </a:r>
          </a:p>
          <a:p>
            <a:pPr>
              <a:lnSpc>
                <a:spcPct val="100000"/>
              </a:lnSpc>
              <a:defRPr/>
            </a:pPr>
            <a:r>
              <a:rPr lang="en-US" sz="3600" dirty="0"/>
              <a:t>A HTML document consists of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many tags </a:t>
            </a:r>
            <a:r>
              <a:rPr lang="en-US" sz="3600" dirty="0"/>
              <a:t>(with nesting)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2050" name="Picture 2" descr="http://www.iconhot.com/icon/png/coded/512/page-htm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8532812" y="1208571"/>
            <a:ext cx="1904868" cy="225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6274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 txBox="1">
            <a:spLocks/>
          </p:cNvSpPr>
          <p:nvPr/>
        </p:nvSpPr>
        <p:spPr>
          <a:xfrm>
            <a:off x="1608916" y="4153869"/>
            <a:ext cx="898129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 href="/ho%me"&gt;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Navigate to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 page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&lt;/b&gt;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&lt;/a&gt;</a:t>
            </a:r>
            <a:endParaRPr lang="en-US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592" y="990600"/>
            <a:ext cx="11801642" cy="563880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Tags </a:t>
            </a:r>
            <a:r>
              <a:rPr lang="en-US" dirty="0"/>
              <a:t>- The smallest piece in HTML</a:t>
            </a:r>
          </a:p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Attributes </a:t>
            </a:r>
            <a:r>
              <a:rPr lang="en-US" sz="3800" dirty="0"/>
              <a:t>-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Properties of the tag, e.g. size, color, etc… </a:t>
            </a:r>
          </a:p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Elements </a:t>
            </a:r>
            <a:r>
              <a:rPr lang="en-US" sz="3800" dirty="0"/>
              <a:t>-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Combination of opening, closing tag and attributes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14851" y="4216550"/>
            <a:ext cx="260399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/>
          <p:nvPr/>
        </p:nvSpPr>
        <p:spPr>
          <a:xfrm>
            <a:off x="2066116" y="5159979"/>
            <a:ext cx="358140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00283" y="3276600"/>
            <a:ext cx="2362199" cy="652770"/>
          </a:xfrm>
          <a:prstGeom prst="wedgeRoundRectCallout">
            <a:avLst>
              <a:gd name="adj1" fmla="val 14742"/>
              <a:gd name="adj2" fmla="val 1108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Opening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3204923" y="3276600"/>
            <a:ext cx="4364616" cy="652770"/>
          </a:xfrm>
          <a:prstGeom prst="wedgeRoundRectCallout">
            <a:avLst>
              <a:gd name="adj1" fmla="val -38689"/>
              <a:gd name="adj2" fmla="val 1044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Attribute: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key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"value"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250086" y="4685611"/>
            <a:ext cx="1836134" cy="652770"/>
          </a:xfrm>
          <a:prstGeom prst="wedgeRoundRectCallout">
            <a:avLst>
              <a:gd name="adj1" fmla="val -74835"/>
              <a:gd name="adj2" fmla="val 384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3363909" y="5818521"/>
            <a:ext cx="2174381" cy="652770"/>
          </a:xfrm>
          <a:prstGeom prst="wedgeRoundRectCallout">
            <a:avLst>
              <a:gd name="adj1" fmla="val -74925"/>
              <a:gd name="adj2" fmla="val -37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Closing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236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HTML 5 To Create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In HTML 5 there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layout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856412" y="2514600"/>
            <a:ext cx="4648200" cy="3810000"/>
            <a:chOff x="531812" y="2286000"/>
            <a:chExt cx="4648200" cy="3810000"/>
          </a:xfrm>
        </p:grpSpPr>
        <p:sp>
          <p:nvSpPr>
            <p:cNvPr id="8" name="Rectangle 7"/>
            <p:cNvSpPr/>
            <p:nvPr/>
          </p:nvSpPr>
          <p:spPr>
            <a:xfrm>
              <a:off x="531812" y="2286000"/>
              <a:ext cx="4648200" cy="381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84212" y="243840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Logo + Header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4212" y="312420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Navigation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4212" y="3810000"/>
              <a:ext cx="2743200" cy="14478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Content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4212" y="5415280"/>
              <a:ext cx="4343400" cy="533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Footer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79812" y="3810000"/>
              <a:ext cx="1447800" cy="14478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Sidebar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812" y="2538948"/>
            <a:ext cx="579119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&lt;body&gt;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 … &lt;/header&gt;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&lt;nav&gt; … &lt;/nav&gt;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&lt;aside&gt; … &lt;/aside&gt;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&lt;section&gt; … &lt;/section&gt;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&lt;footer&gt; … &lt;/footer&gt;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17612" y="2933700"/>
            <a:ext cx="2819400" cy="4191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4000415" y="2319030"/>
            <a:ext cx="2779797" cy="614670"/>
          </a:xfrm>
          <a:prstGeom prst="wedgeRoundRectCallout">
            <a:avLst>
              <a:gd name="adj1" fmla="val -41744"/>
              <a:gd name="adj2" fmla="val 876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Holds metadata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846262" y="3686810"/>
            <a:ext cx="3810000" cy="183007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3662121" y="5864515"/>
            <a:ext cx="2660889" cy="532408"/>
          </a:xfrm>
          <a:prstGeom prst="wedgeRoundRectCallout">
            <a:avLst>
              <a:gd name="adj1" fmla="val -39579"/>
              <a:gd name="adj2" fmla="val -940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Actual content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710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3036</Words>
  <Application>Microsoft Office PowerPoint</Application>
  <PresentationFormat>По избор</PresentationFormat>
  <Paragraphs>614</Paragraphs>
  <Slides>55</Slides>
  <Notes>20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55</vt:i4>
      </vt:variant>
    </vt:vector>
  </HeadingPairs>
  <TitlesOfParts>
    <vt:vector size="56" baseType="lpstr">
      <vt:lpstr>SoftUni 16x9</vt:lpstr>
      <vt:lpstr>HTML5 and CSS</vt:lpstr>
      <vt:lpstr>Table of Contents</vt:lpstr>
      <vt:lpstr>Have a Question?</vt:lpstr>
      <vt:lpstr>HTML Tools</vt:lpstr>
      <vt:lpstr>HTML – Developer Environments</vt:lpstr>
      <vt:lpstr>HTML</vt:lpstr>
      <vt:lpstr>What is HTML?</vt:lpstr>
      <vt:lpstr>HTML Terminology</vt:lpstr>
      <vt:lpstr>Using HTML 5 To Create Structure</vt:lpstr>
      <vt:lpstr>HTML Page – Example</vt:lpstr>
      <vt:lpstr>Exercise: Welcome to HTML</vt:lpstr>
      <vt:lpstr>HTML Common Tags</vt:lpstr>
      <vt:lpstr>Headings</vt:lpstr>
      <vt:lpstr>Problem: Headings</vt:lpstr>
      <vt:lpstr>Solution: Headings</vt:lpstr>
      <vt:lpstr>Paragraphs</vt:lpstr>
      <vt:lpstr>Exercise: Paragraphs</vt:lpstr>
      <vt:lpstr>Solution: Paragraphs</vt:lpstr>
      <vt:lpstr>Bullets and Numbered Lists</vt:lpstr>
      <vt:lpstr>Exercise: My TODO List</vt:lpstr>
      <vt:lpstr>Solution: My TODO List</vt:lpstr>
      <vt:lpstr>Hyperlinks</vt:lpstr>
      <vt:lpstr>Exercise: Hello HTML</vt:lpstr>
      <vt:lpstr>Hyperlinks – Local</vt:lpstr>
      <vt:lpstr>Exercise: Website</vt:lpstr>
      <vt:lpstr>Images</vt:lpstr>
      <vt:lpstr>Exercise: Fruits</vt:lpstr>
      <vt:lpstr>HTML Forms</vt:lpstr>
      <vt:lpstr>Exercise: Forms</vt:lpstr>
      <vt:lpstr>Basic HTML Tags</vt:lpstr>
      <vt:lpstr>Cascading Style Sheets</vt:lpstr>
      <vt:lpstr>What is CSS?</vt:lpstr>
      <vt:lpstr>Fonts – Font Family, Size and Colors</vt:lpstr>
      <vt:lpstr>Exercise: Colors</vt:lpstr>
      <vt:lpstr>Borders, Backgrounds</vt:lpstr>
      <vt:lpstr>Exercise: Colors</vt:lpstr>
      <vt:lpstr>Margins, Padding</vt:lpstr>
      <vt:lpstr>The Dev Tools / Styles Inspector / [F12]</vt:lpstr>
      <vt:lpstr>Exercise: Rectangles</vt:lpstr>
      <vt:lpstr>CSS: Philosophy (1) – Content/Presentation</vt:lpstr>
      <vt:lpstr>CSS: Philosophy (2) – Result</vt:lpstr>
      <vt:lpstr>Combining HTML and CSS Files</vt:lpstr>
      <vt:lpstr>CSS Selectors</vt:lpstr>
      <vt:lpstr>Exercise – Languages</vt:lpstr>
      <vt:lpstr>Solution – Languages (HTML + CSS)</vt:lpstr>
      <vt:lpstr>Block Elements</vt:lpstr>
      <vt:lpstr>Inline Elements</vt:lpstr>
      <vt:lpstr>Inline-Block Elements</vt:lpstr>
      <vt:lpstr>Exercise – Contact Us Form (HTML)</vt:lpstr>
      <vt:lpstr>Exercise – Styling the Contact Us Form (CSS)</vt:lpstr>
      <vt:lpstr>Styling with CSS</vt:lpstr>
      <vt:lpstr>Summary</vt:lpstr>
      <vt:lpstr>HTML5 and CSS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and CSS</dc:title>
  <dc:subject>HTML, CSS and JavaScript Course</dc:subject>
  <dc:creator/>
  <cp:keywords>HTML, CSS,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2017-07-10T10:12:19Z</dcterms:modified>
  <cp:category>front-end,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